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71" r:id="rId3"/>
    <p:sldId id="257" r:id="rId4"/>
    <p:sldId id="258" r:id="rId5"/>
    <p:sldId id="274" r:id="rId6"/>
    <p:sldId id="260" r:id="rId7"/>
    <p:sldId id="275" r:id="rId8"/>
    <p:sldId id="262" r:id="rId9"/>
    <p:sldId id="276" r:id="rId10"/>
    <p:sldId id="263" r:id="rId11"/>
    <p:sldId id="277" r:id="rId12"/>
    <p:sldId id="264" r:id="rId13"/>
    <p:sldId id="265" r:id="rId14"/>
    <p:sldId id="27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p:scale>
          <a:sx n="76" d="100"/>
          <a:sy n="76" d="100"/>
        </p:scale>
        <p:origin x="-296" y="-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6F7B621-D674-4315-BEBE-A8C8AEBDD66A}"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3331897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F7B621-D674-4315-BEBE-A8C8AEBDD66A}"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786256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6F7B621-D674-4315-BEBE-A8C8AEBDD66A}"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2340127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6F7B621-D674-4315-BEBE-A8C8AEBDD66A}"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12198900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6F7B621-D674-4315-BEBE-A8C8AEBDD66A}" type="datetimeFigureOut">
              <a:rPr lang="en-US" smtClean="0"/>
              <a:t>7/15/2020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3741433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6F7B621-D674-4315-BEBE-A8C8AEBDD66A}" type="datetimeFigureOut">
              <a:rPr lang="en-US" smtClean="0"/>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1974055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F7B621-D674-4315-BEBE-A8C8AEBDD66A}" type="datetimeFigureOut">
              <a:rPr lang="en-US" smtClean="0"/>
              <a:t>7/15/2020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1044110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6F7B621-D674-4315-BEBE-A8C8AEBDD66A}"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1025985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6F7B621-D674-4315-BEBE-A8C8AEBDD66A}"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1318880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6F7B621-D674-4315-BEBE-A8C8AEBDD66A}"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3944407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6F7B621-D674-4315-BEBE-A8C8AEBDD66A}"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2718831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6F7B621-D674-4315-BEBE-A8C8AEBDD66A}"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195A8-CB4B-48AD-8821-8B8E11DD51A9}"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307738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6F7B621-D674-4315-BEBE-A8C8AEBDD66A}" type="datetimeFigureOut">
              <a:rPr lang="en-US" smtClean="0"/>
              <a:t>7/15/2020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1113756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56F7B621-D674-4315-BEBE-A8C8AEBDD66A}" type="datetimeFigureOut">
              <a:rPr lang="en-US" smtClean="0"/>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37851026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56F7B621-D674-4315-BEBE-A8C8AEBDD66A}" type="datetimeFigureOut">
              <a:rPr lang="en-US" smtClean="0"/>
              <a:t>7/15/2020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2633675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F7B621-D674-4315-BEBE-A8C8AEBDD66A}"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273608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6F7B621-D674-4315-BEBE-A8C8AEBDD66A}" type="datetimeFigureOut">
              <a:rPr lang="en-US" smtClean="0"/>
              <a:t>7/15/2020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4195A8-CB4B-48AD-8821-8B8E11DD51A9}" type="slidenum">
              <a:rPr lang="en-US" smtClean="0"/>
              <a:t>‹#›</a:t>
            </a:fld>
            <a:endParaRPr lang="en-US"/>
          </a:p>
        </p:txBody>
      </p:sp>
    </p:spTree>
    <p:extLst>
      <p:ext uri="{BB962C8B-B14F-4D97-AF65-F5344CB8AC3E}">
        <p14:creationId xmlns:p14="http://schemas.microsoft.com/office/powerpoint/2010/main" val="2326321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56F7B621-D674-4315-BEBE-A8C8AEBDD66A}" type="datetimeFigureOut">
              <a:rPr lang="en-US" smtClean="0"/>
              <a:t>7/15/2020</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E4195A8-CB4B-48AD-8821-8B8E11DD51A9}" type="slidenum">
              <a:rPr lang="en-US" smtClean="0"/>
              <a:t>‹#›</a:t>
            </a:fld>
            <a:endParaRPr lang="en-US"/>
          </a:p>
        </p:txBody>
      </p:sp>
    </p:spTree>
    <p:extLst>
      <p:ext uri="{BB962C8B-B14F-4D97-AF65-F5344CB8AC3E}">
        <p14:creationId xmlns:p14="http://schemas.microsoft.com/office/powerpoint/2010/main" val="130359374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0242" y="1"/>
            <a:ext cx="8825658" cy="2554514"/>
          </a:xfrm>
        </p:spPr>
        <p:txBody>
          <a:bodyPr>
            <a:normAutofit/>
          </a:bodyPr>
          <a:lstStyle/>
          <a:p>
            <a:r>
              <a:rPr lang="en-US" sz="7200" dirty="0" smtClean="0"/>
              <a:t>T-Mobile Industry</a:t>
            </a:r>
            <a:endParaRPr lang="en-US" sz="7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5470" y="2836095"/>
            <a:ext cx="1828800" cy="1828800"/>
          </a:xfrm>
          <a:prstGeom prst="roundRect">
            <a:avLst>
              <a:gd name="adj" fmla="val 8594"/>
            </a:avLst>
          </a:prstGeom>
          <a:solidFill>
            <a:srgbClr val="FFFFFF">
              <a:shade val="85000"/>
            </a:srgbClr>
          </a:solidFill>
          <a:ln>
            <a:noFill/>
          </a:ln>
          <a:effectLst>
            <a:outerShdw blurRad="50800" dist="152400" dir="5400000" algn="ctr" rotWithShape="0">
              <a:srgbClr val="000000">
                <a:alpha val="63000"/>
              </a:srgbClr>
            </a:outerShdw>
            <a:reflection blurRad="25400" stA="65000" endPos="28000" dist="139700" dir="5400000" sy="-100000" algn="bl" rotWithShape="0"/>
          </a:effectLst>
        </p:spPr>
      </p:pic>
    </p:spTree>
    <p:extLst>
      <p:ext uri="{BB962C8B-B14F-4D97-AF65-F5344CB8AC3E}">
        <p14:creationId xmlns:p14="http://schemas.microsoft.com/office/powerpoint/2010/main" val="4173826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160" y="1463508"/>
            <a:ext cx="10353762" cy="4058751"/>
          </a:xfrm>
        </p:spPr>
        <p:txBody>
          <a:bodyPr>
            <a:noAutofit/>
          </a:bodyPr>
          <a:lstStyle/>
          <a:p>
            <a:pPr lvl="0"/>
            <a:r>
              <a:rPr lang="en-US" sz="2400" dirty="0" smtClean="0">
                <a:effectLst/>
              </a:rPr>
              <a:t>Unlike </a:t>
            </a:r>
            <a:r>
              <a:rPr lang="en-US" sz="2400" dirty="0">
                <a:effectLst/>
              </a:rPr>
              <a:t>other company's, T-Mobile does not present its mission statement in a very formal way. Instead, it presents it in a very informal way, which feels friendly to the public.</a:t>
            </a:r>
          </a:p>
          <a:p>
            <a:pPr lvl="0"/>
            <a:r>
              <a:rPr lang="en-US" sz="2400" dirty="0">
                <a:effectLst/>
              </a:rPr>
              <a:t>Its mission is to offer its customers the best services, a reliable network, and increase their connectivity in a relatively disconnected world.</a:t>
            </a:r>
          </a:p>
        </p:txBody>
      </p:sp>
      <p:sp>
        <p:nvSpPr>
          <p:cNvPr id="4" name="Content Placeholder 2"/>
          <p:cNvSpPr txBox="1">
            <a:spLocks/>
          </p:cNvSpPr>
          <p:nvPr/>
        </p:nvSpPr>
        <p:spPr>
          <a:xfrm>
            <a:off x="1967360" y="699586"/>
            <a:ext cx="10353762" cy="930923"/>
          </a:xfrm>
          <a:prstGeom prst="rect">
            <a:avLst/>
          </a:prstGeom>
          <a:effectLst>
            <a:outerShdw blurRad="25400" dir="17880000">
              <a:srgbClr val="000000">
                <a:alpha val="46000"/>
              </a:srgbClr>
            </a:outerShdw>
          </a:effectLst>
        </p:spPr>
        <p:txBody>
          <a:bodyPr vert="horz" lIns="91440" tIns="45720" rIns="91440" bIns="45720" rtlCol="0" anchor="t">
            <a:normAutofit/>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pPr marL="36900" indent="0">
              <a:buNone/>
            </a:pPr>
            <a:r>
              <a:rPr lang="en-US" sz="2800" dirty="0" smtClean="0"/>
              <a:t>MISSION AND VISION STATEMENT</a:t>
            </a:r>
          </a:p>
        </p:txBody>
      </p:sp>
    </p:spTree>
    <p:extLst>
      <p:ext uri="{BB962C8B-B14F-4D97-AF65-F5344CB8AC3E}">
        <p14:creationId xmlns:p14="http://schemas.microsoft.com/office/powerpoint/2010/main" val="3581918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453" y="-152175"/>
            <a:ext cx="9404723" cy="1400530"/>
          </a:xfrm>
        </p:spPr>
        <p:txBody>
          <a:bodyPr/>
          <a:lstStyle/>
          <a:p>
            <a:r>
              <a:rPr lang="en-US" dirty="0" smtClean="0"/>
              <a:t>ABOUT THE COMPANY</a:t>
            </a:r>
            <a:endParaRPr lang="en-US" dirty="0"/>
          </a:p>
        </p:txBody>
      </p:sp>
      <p:sp>
        <p:nvSpPr>
          <p:cNvPr id="3" name="Content Placeholder 2"/>
          <p:cNvSpPr>
            <a:spLocks noGrp="1"/>
          </p:cNvSpPr>
          <p:nvPr>
            <p:ph idx="1"/>
          </p:nvPr>
        </p:nvSpPr>
        <p:spPr>
          <a:xfrm>
            <a:off x="1003210" y="1032184"/>
            <a:ext cx="10353762" cy="4058751"/>
          </a:xfrm>
        </p:spPr>
        <p:txBody>
          <a:bodyPr>
            <a:noAutofit/>
          </a:bodyPr>
          <a:lstStyle/>
          <a:p>
            <a:pPr lvl="0"/>
            <a:r>
              <a:rPr lang="en-US" sz="2400" dirty="0">
                <a:effectLst/>
              </a:rPr>
              <a:t>The organization is located in the United States, North America, and was founded in 1994.</a:t>
            </a:r>
          </a:p>
          <a:p>
            <a:pPr lvl="0"/>
            <a:r>
              <a:rPr lang="en-US" sz="2400" dirty="0">
                <a:effectLst/>
              </a:rPr>
              <a:t>It is a telecommunications organization that offers services like voice, messaging, data, and television streaming. </a:t>
            </a:r>
          </a:p>
          <a:p>
            <a:pPr lvl="0"/>
            <a:r>
              <a:rPr lang="en-US" sz="2400" dirty="0">
                <a:effectLst/>
              </a:rPr>
              <a:t>It has several television streaming brands like T-Mobile, Metro P.C.S., and layer3 Tv.</a:t>
            </a:r>
          </a:p>
          <a:p>
            <a:pPr lvl="0"/>
            <a:r>
              <a:rPr lang="en-US" sz="2400" dirty="0">
                <a:effectLst/>
              </a:rPr>
              <a:t>Initially, it was referred to as Voicestream Wireless P.C.S., formed as a subsidiary of the </a:t>
            </a:r>
            <a:r>
              <a:rPr lang="en-US" sz="2400" dirty="0" smtClean="0">
                <a:effectLst/>
              </a:rPr>
              <a:t>Western </a:t>
            </a:r>
            <a:r>
              <a:rPr lang="en-US" sz="2400" dirty="0">
                <a:effectLst/>
              </a:rPr>
              <a:t>wireless corporation.</a:t>
            </a:r>
          </a:p>
          <a:p>
            <a:pPr lvl="0"/>
            <a:r>
              <a:rPr lang="en-US" sz="2400" dirty="0">
                <a:effectLst/>
              </a:rPr>
              <a:t>It acquired the name T mobile U.S.A., Inc. in 2002 after separating from the Western wireless corporation. </a:t>
            </a:r>
          </a:p>
        </p:txBody>
      </p:sp>
    </p:spTree>
    <p:extLst>
      <p:ext uri="{BB962C8B-B14F-4D97-AF65-F5344CB8AC3E}">
        <p14:creationId xmlns:p14="http://schemas.microsoft.com/office/powerpoint/2010/main" val="882551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t>
            </a:r>
            <a:endParaRPr lang="en-US" dirty="0"/>
          </a:p>
        </p:txBody>
      </p:sp>
      <p:sp>
        <p:nvSpPr>
          <p:cNvPr id="3" name="Content Placeholder 2"/>
          <p:cNvSpPr>
            <a:spLocks noGrp="1"/>
          </p:cNvSpPr>
          <p:nvPr>
            <p:ph idx="1"/>
          </p:nvPr>
        </p:nvSpPr>
        <p:spPr>
          <a:xfrm>
            <a:off x="913795" y="1580050"/>
            <a:ext cx="10353762" cy="4058751"/>
          </a:xfrm>
        </p:spPr>
        <p:txBody>
          <a:bodyPr>
            <a:normAutofit/>
          </a:bodyPr>
          <a:lstStyle/>
          <a:p>
            <a:pPr lvl="0"/>
            <a:r>
              <a:rPr lang="en-US" sz="2400" dirty="0">
                <a:effectLst/>
              </a:rPr>
              <a:t>Reliable suppliers – The company has a good background of reputable raw material sources such that the business can withstand supply chain competition.</a:t>
            </a:r>
          </a:p>
          <a:p>
            <a:pPr lvl="0"/>
            <a:r>
              <a:rPr lang="en-US" sz="2400" dirty="0">
                <a:effectLst/>
              </a:rPr>
              <a:t>Steady Free Cash Flow – The business provides surplus cash balances that enable the business to begin new ventures.</a:t>
            </a:r>
          </a:p>
          <a:p>
            <a:pPr lvl="0"/>
            <a:r>
              <a:rPr lang="en-US" sz="2400" dirty="0">
                <a:effectLst/>
              </a:rPr>
              <a:t>The company has a successful track record of developing new products </a:t>
            </a:r>
          </a:p>
          <a:p>
            <a:pPr lvl="0"/>
            <a:r>
              <a:rPr lang="en-US" sz="2400" dirty="0">
                <a:effectLst/>
              </a:rPr>
              <a:t>The company's Go To Market tactics for their goods have been incredibly useful.</a:t>
            </a:r>
          </a:p>
        </p:txBody>
      </p:sp>
    </p:spTree>
    <p:extLst>
      <p:ext uri="{BB962C8B-B14F-4D97-AF65-F5344CB8AC3E}">
        <p14:creationId xmlns:p14="http://schemas.microsoft.com/office/powerpoint/2010/main" val="178586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6901" y="1465729"/>
            <a:ext cx="10353762" cy="5392271"/>
          </a:xfrm>
        </p:spPr>
        <p:txBody>
          <a:bodyPr>
            <a:noAutofit/>
          </a:bodyPr>
          <a:lstStyle/>
          <a:p>
            <a:pPr lvl="0"/>
            <a:r>
              <a:rPr lang="en-US" sz="2400" dirty="0">
                <a:effectLst/>
              </a:rPr>
              <a:t>Superb Performance in New Markets – T-Mobile has built the experience to reach and grow international markets. The progress helped the group create a new revenue source and diversify the danger from the economic downturn in the markets in which it operates.</a:t>
            </a:r>
          </a:p>
          <a:p>
            <a:pPr lvl="0"/>
            <a:r>
              <a:rPr lang="en-US" sz="2400" dirty="0">
                <a:effectLst/>
              </a:rPr>
              <a:t>Good Returns on Capital Expenditure – T-Mobile performs reasonably well in introducing innovative ventures and achieves strong returns on investment by generating additional sales.</a:t>
            </a:r>
          </a:p>
          <a:p>
            <a:pPr lvl="0"/>
            <a:r>
              <a:rPr lang="en-US" sz="2400" dirty="0" smtClean="0">
                <a:effectLst/>
              </a:rPr>
              <a:t>The company has </a:t>
            </a:r>
            <a:r>
              <a:rPr lang="en-US" sz="2400" dirty="0">
                <a:effectLst/>
              </a:rPr>
              <a:t>established a robust delivery network in the years that will meet the bulk of its future distribution market.</a:t>
            </a:r>
          </a:p>
        </p:txBody>
      </p:sp>
    </p:spTree>
    <p:extLst>
      <p:ext uri="{BB962C8B-B14F-4D97-AF65-F5344CB8AC3E}">
        <p14:creationId xmlns:p14="http://schemas.microsoft.com/office/powerpoint/2010/main" val="1211450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WEAKNESSES</a:t>
            </a:r>
            <a:endParaRPr lang="en-US" dirty="0"/>
          </a:p>
        </p:txBody>
      </p:sp>
      <p:sp>
        <p:nvSpPr>
          <p:cNvPr id="3" name="Content Placeholder 2"/>
          <p:cNvSpPr>
            <a:spLocks noGrp="1"/>
          </p:cNvSpPr>
          <p:nvPr>
            <p:ph idx="1"/>
          </p:nvPr>
        </p:nvSpPr>
        <p:spPr>
          <a:xfrm>
            <a:off x="913795" y="1580050"/>
            <a:ext cx="10353762" cy="4058751"/>
          </a:xfrm>
        </p:spPr>
        <p:txBody>
          <a:bodyPr>
            <a:normAutofit/>
          </a:bodyPr>
          <a:lstStyle/>
          <a:p>
            <a:pPr lvl="0"/>
            <a:r>
              <a:rPr lang="en-US" sz="2400" dirty="0">
                <a:effectLst/>
              </a:rPr>
              <a:t>The business is not effective in incorporating companies with diverse working cultures. </a:t>
            </a:r>
          </a:p>
          <a:p>
            <a:pPr lvl="0"/>
            <a:r>
              <a:rPr lang="en-US" sz="2400" dirty="0">
                <a:effectLst/>
              </a:rPr>
              <a:t>Its turnover rate is higher compared with many companies within the U.S.A. sector and will pay far more than their rivals to educate and grow its workers.</a:t>
            </a:r>
          </a:p>
          <a:p>
            <a:pPr lvl="0"/>
            <a:r>
              <a:rPr lang="en-US" sz="2400" dirty="0">
                <a:effectLst/>
              </a:rPr>
              <a:t>The new balances of equity indicate that the business could use capital more efficiently than it is doing. </a:t>
            </a:r>
          </a:p>
        </p:txBody>
      </p:sp>
    </p:spTree>
    <p:extLst>
      <p:ext uri="{BB962C8B-B14F-4D97-AF65-F5344CB8AC3E}">
        <p14:creationId xmlns:p14="http://schemas.microsoft.com/office/powerpoint/2010/main" val="2737172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34818" y="1597978"/>
            <a:ext cx="10353762" cy="4527674"/>
          </a:xfrm>
        </p:spPr>
        <p:txBody>
          <a:bodyPr>
            <a:normAutofit/>
          </a:bodyPr>
          <a:lstStyle/>
          <a:p>
            <a:pPr lvl="0"/>
            <a:r>
              <a:rPr lang="en-US" sz="2400" dirty="0" smtClean="0">
                <a:effectLst/>
              </a:rPr>
              <a:t>The </a:t>
            </a:r>
            <a:r>
              <a:rPr lang="en-US" sz="2400" dirty="0">
                <a:effectLst/>
              </a:rPr>
              <a:t>company is one of the top businesses in its sector, </a:t>
            </a:r>
            <a:r>
              <a:rPr lang="en-US" sz="2400" dirty="0" smtClean="0">
                <a:effectLst/>
              </a:rPr>
              <a:t>but </a:t>
            </a:r>
            <a:r>
              <a:rPr lang="en-US" sz="2400" dirty="0">
                <a:effectLst/>
              </a:rPr>
              <a:t>it has encountered difficulties in exporting its corporate culture to other product markets.</a:t>
            </a:r>
          </a:p>
          <a:p>
            <a:pPr lvl="0"/>
            <a:r>
              <a:rPr lang="en-US" sz="2400" dirty="0">
                <a:effectLst/>
              </a:rPr>
              <a:t>The company operates below the market level in terms of revenue and net investment rate.</a:t>
            </a:r>
          </a:p>
          <a:p>
            <a:pPr lvl="0"/>
            <a:r>
              <a:rPr lang="en-US" sz="2400" dirty="0">
                <a:effectLst/>
              </a:rPr>
              <a:t>The company should invest in upgrading its technology since the current technology investment is not per the company 's dream.</a:t>
            </a:r>
          </a:p>
        </p:txBody>
      </p:sp>
    </p:spTree>
    <p:extLst>
      <p:ext uri="{BB962C8B-B14F-4D97-AF65-F5344CB8AC3E}">
        <p14:creationId xmlns:p14="http://schemas.microsoft.com/office/powerpoint/2010/main" val="3905311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95" y="367553"/>
            <a:ext cx="10353762" cy="970450"/>
          </a:xfrm>
        </p:spPr>
        <p:txBody>
          <a:bodyPr/>
          <a:lstStyle/>
          <a:p>
            <a:r>
              <a:rPr lang="en-US" dirty="0" smtClean="0"/>
              <a:t>OPPORTUNITIES </a:t>
            </a:r>
            <a:endParaRPr lang="en-US" dirty="0"/>
          </a:p>
        </p:txBody>
      </p:sp>
      <p:sp>
        <p:nvSpPr>
          <p:cNvPr id="3" name="Content Placeholder 2"/>
          <p:cNvSpPr>
            <a:spLocks noGrp="1"/>
          </p:cNvSpPr>
          <p:nvPr>
            <p:ph idx="1"/>
          </p:nvPr>
        </p:nvSpPr>
        <p:spPr>
          <a:xfrm>
            <a:off x="913795" y="1230426"/>
            <a:ext cx="10353762" cy="4058751"/>
          </a:xfrm>
        </p:spPr>
        <p:txBody>
          <a:bodyPr>
            <a:noAutofit/>
          </a:bodyPr>
          <a:lstStyle/>
          <a:p>
            <a:pPr lvl="0"/>
            <a:r>
              <a:rPr lang="en-US" sz="2400" dirty="0">
                <a:effectLst/>
              </a:rPr>
              <a:t>Stable free cash flow allows growing in adjacent commodity markets. </a:t>
            </a:r>
          </a:p>
          <a:p>
            <a:pPr lvl="0"/>
            <a:r>
              <a:rPr lang="en-US" sz="2400" dirty="0">
                <a:effectLst/>
              </a:rPr>
              <a:t>The new tax policies will significantly impact industry and provide existing companies like T-Mobile with new ways to increase their income.</a:t>
            </a:r>
          </a:p>
          <a:p>
            <a:pPr lvl="0"/>
            <a:r>
              <a:rPr lang="en-US" sz="2400" dirty="0">
                <a:effectLst/>
              </a:rPr>
              <a:t>The company has received the ability to expand into a global new consumer industry by implementing current product policies through a federal free-trade arrangement.</a:t>
            </a:r>
          </a:p>
          <a:p>
            <a:pPr lvl="0"/>
            <a:r>
              <a:rPr lang="en-US" sz="2400" dirty="0">
                <a:effectLst/>
              </a:rPr>
              <a:t>The growth of the industry would dilute the strategic advantages of competitive business, and increase the economic success of the company.</a:t>
            </a:r>
          </a:p>
        </p:txBody>
      </p:sp>
    </p:spTree>
    <p:extLst>
      <p:ext uri="{BB962C8B-B14F-4D97-AF65-F5344CB8AC3E}">
        <p14:creationId xmlns:p14="http://schemas.microsoft.com/office/powerpoint/2010/main" val="2770711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5597" y="1340777"/>
            <a:ext cx="10353762" cy="4058751"/>
          </a:xfrm>
        </p:spPr>
        <p:txBody>
          <a:bodyPr>
            <a:noAutofit/>
          </a:bodyPr>
          <a:lstStyle/>
          <a:p>
            <a:pPr lvl="0"/>
            <a:r>
              <a:rPr lang="en-US" sz="2400" dirty="0">
                <a:effectLst/>
              </a:rPr>
              <a:t>The low inflation rate provides more excellent price stability, allowing the company's reduced interest rate advantage for consumers.</a:t>
            </a:r>
          </a:p>
          <a:p>
            <a:pPr lvl="0"/>
            <a:r>
              <a:rPr lang="en-US" sz="2400" dirty="0">
                <a:effectLst/>
              </a:rPr>
              <a:t>The new technology provides the company with an incentive to introduce competitive rates across the emerging industry.</a:t>
            </a:r>
          </a:p>
          <a:p>
            <a:pPr lvl="0"/>
            <a:r>
              <a:rPr lang="en-US" sz="2400" dirty="0">
                <a:effectLst/>
              </a:rPr>
              <a:t>Reducing transportation rates because of reduced shipping costs will often minimize the expense of goods from the company to improve the company 's competitiveness or transfer incentives for consumers to maintain a market share.</a:t>
            </a:r>
          </a:p>
        </p:txBody>
      </p:sp>
    </p:spTree>
    <p:extLst>
      <p:ext uri="{BB962C8B-B14F-4D97-AF65-F5344CB8AC3E}">
        <p14:creationId xmlns:p14="http://schemas.microsoft.com/office/powerpoint/2010/main" val="1822404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a:t>
            </a:r>
            <a:endParaRPr lang="en-US" dirty="0"/>
          </a:p>
        </p:txBody>
      </p:sp>
      <p:sp>
        <p:nvSpPr>
          <p:cNvPr id="3" name="Content Placeholder 2"/>
          <p:cNvSpPr>
            <a:spLocks noGrp="1"/>
          </p:cNvSpPr>
          <p:nvPr>
            <p:ph idx="1"/>
          </p:nvPr>
        </p:nvSpPr>
        <p:spPr>
          <a:xfrm>
            <a:off x="913795" y="1580050"/>
            <a:ext cx="10353762" cy="4058751"/>
          </a:xfrm>
        </p:spPr>
        <p:txBody>
          <a:bodyPr>
            <a:normAutofit/>
          </a:bodyPr>
          <a:lstStyle/>
          <a:p>
            <a:pPr lvl="0"/>
            <a:r>
              <a:rPr lang="en-US" sz="2400" dirty="0">
                <a:effectLst/>
              </a:rPr>
              <a:t>Under the Paris Agreement of 2016, the new environmental regulations could threaten specific established consumer products.</a:t>
            </a:r>
          </a:p>
          <a:p>
            <a:pPr lvl="0"/>
            <a:r>
              <a:rPr lang="en-US" sz="2400" dirty="0">
                <a:effectLst/>
              </a:rPr>
              <a:t>Increasing isolation in the U.S. economy may have a negative impact on foreign sales from other countries.</a:t>
            </a:r>
          </a:p>
          <a:p>
            <a:pPr lvl="0"/>
            <a:r>
              <a:rPr lang="en-US" sz="2400" dirty="0">
                <a:effectLst/>
              </a:rPr>
              <a:t>The company has an irregular supply of new products, therefore affecting  the number of sales over a </a:t>
            </a:r>
            <a:r>
              <a:rPr lang="en-US" sz="2400" dirty="0" smtClean="0">
                <a:effectLst/>
              </a:rPr>
              <a:t>period.</a:t>
            </a:r>
            <a:endParaRPr lang="en-US" sz="2400" dirty="0">
              <a:effectLst/>
            </a:endParaRPr>
          </a:p>
        </p:txBody>
      </p:sp>
    </p:spTree>
    <p:extLst>
      <p:ext uri="{BB962C8B-B14F-4D97-AF65-F5344CB8AC3E}">
        <p14:creationId xmlns:p14="http://schemas.microsoft.com/office/powerpoint/2010/main" val="467716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4137" y="1584531"/>
            <a:ext cx="10353762" cy="4058751"/>
          </a:xfrm>
        </p:spPr>
        <p:txBody>
          <a:bodyPr>
            <a:noAutofit/>
          </a:bodyPr>
          <a:lstStyle/>
          <a:p>
            <a:pPr lvl="0"/>
            <a:r>
              <a:rPr lang="en-US" sz="2400" dirty="0">
                <a:effectLst/>
              </a:rPr>
              <a:t>Owing to the unpredictable political climate in many markets around the globe, the organization is vulnerable to currency fluctuations in many countries.</a:t>
            </a:r>
          </a:p>
          <a:p>
            <a:pPr lvl="0"/>
            <a:r>
              <a:rPr lang="en-US" sz="2400" dirty="0">
                <a:effectLst/>
              </a:rPr>
              <a:t>Fake and low-quality product imitation also challenges the company's product, in particular in the emerging and low-income markets.</a:t>
            </a:r>
          </a:p>
          <a:p>
            <a:pPr lvl="0"/>
            <a:r>
              <a:rPr lang="en-US" sz="2400" dirty="0">
                <a:effectLst/>
              </a:rPr>
              <a:t>The shortage of qualified labor in some global markets poses a challenge to the company's steady rise in earnings.</a:t>
            </a:r>
          </a:p>
        </p:txBody>
      </p:sp>
    </p:spTree>
    <p:extLst>
      <p:ext uri="{BB962C8B-B14F-4D97-AF65-F5344CB8AC3E}">
        <p14:creationId xmlns:p14="http://schemas.microsoft.com/office/powerpoint/2010/main" val="1618585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PLANS</a:t>
            </a:r>
            <a:endParaRPr lang="en-US" dirty="0"/>
          </a:p>
        </p:txBody>
      </p:sp>
      <p:sp>
        <p:nvSpPr>
          <p:cNvPr id="3" name="Content Placeholder 2"/>
          <p:cNvSpPr>
            <a:spLocks noGrp="1"/>
          </p:cNvSpPr>
          <p:nvPr>
            <p:ph idx="1"/>
          </p:nvPr>
        </p:nvSpPr>
        <p:spPr/>
        <p:txBody>
          <a:bodyPr>
            <a:normAutofit/>
          </a:bodyPr>
          <a:lstStyle/>
          <a:p>
            <a:pPr lvl="0"/>
            <a:r>
              <a:rPr lang="en-US" sz="2400" dirty="0">
                <a:effectLst/>
              </a:rPr>
              <a:t>One of the strategies the company implemented was the Un-carrier market strategy. In March 2013, the company launched a new simplified service system that eliminates contracts, discounted phones, data usage costs, and early termination charges for new customers. </a:t>
            </a:r>
          </a:p>
          <a:p>
            <a:pPr lvl="0"/>
            <a:r>
              <a:rPr lang="en-US" sz="2400" dirty="0">
                <a:effectLst/>
              </a:rPr>
              <a:t>Also, the strategy allowed customers to get the most popular smartphones whenever they wanted.</a:t>
            </a:r>
          </a:p>
        </p:txBody>
      </p:sp>
    </p:spTree>
    <p:extLst>
      <p:ext uri="{BB962C8B-B14F-4D97-AF65-F5344CB8AC3E}">
        <p14:creationId xmlns:p14="http://schemas.microsoft.com/office/powerpoint/2010/main" val="3228759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7925" y="1342485"/>
            <a:ext cx="10353762" cy="4058751"/>
          </a:xfrm>
        </p:spPr>
        <p:txBody>
          <a:bodyPr>
            <a:normAutofit/>
          </a:bodyPr>
          <a:lstStyle/>
          <a:p>
            <a:pPr lvl="0"/>
            <a:r>
              <a:rPr lang="en-US" sz="2400" dirty="0">
                <a:effectLst/>
              </a:rPr>
              <a:t>In efforts to counter consumer dissatisfaction with the high costs and complexities of the wireless industry, T-Mobile relied on Prophet's extensive expertise in brand management and analytics. Prophet supported T-Mobile in conducting systematic market research that sought ways of encouraging, motivating, and pressuring the customer to act.</a:t>
            </a:r>
          </a:p>
          <a:p>
            <a:pPr lvl="0"/>
            <a:r>
              <a:rPr lang="en-US" sz="2400" dirty="0">
                <a:effectLst/>
              </a:rPr>
              <a:t>The strategy enabled T-Mobile to confirm the main principles of its </a:t>
            </a:r>
            <a:r>
              <a:rPr lang="en-US" sz="2400" dirty="0" err="1">
                <a:effectLst/>
              </a:rPr>
              <a:t>Uncarrier</a:t>
            </a:r>
            <a:r>
              <a:rPr lang="en-US" sz="2400" dirty="0">
                <a:effectLst/>
              </a:rPr>
              <a:t> policy.  The strategy distinguished the company from its rivals with a focus on simplicity, fairness, and value. </a:t>
            </a:r>
          </a:p>
        </p:txBody>
      </p:sp>
    </p:spTree>
    <p:extLst>
      <p:ext uri="{BB962C8B-B14F-4D97-AF65-F5344CB8AC3E}">
        <p14:creationId xmlns:p14="http://schemas.microsoft.com/office/powerpoint/2010/main" val="12226221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pPr>
              <a:lnSpc>
                <a:spcPct val="200000"/>
              </a:lnSpc>
            </a:pPr>
            <a:r>
              <a:rPr lang="en-US" i="1" dirty="0">
                <a:effectLst/>
              </a:rPr>
              <a:t>T-Mobile Us, Inc. Company Profile | Bellevue, WA | Competitors, Financials &amp; Contacts—Dun &amp; Bradstreet</a:t>
            </a:r>
            <a:r>
              <a:rPr lang="en-US" dirty="0">
                <a:effectLst/>
              </a:rPr>
              <a:t>. (</a:t>
            </a:r>
            <a:r>
              <a:rPr lang="en-US" dirty="0" err="1">
                <a:effectLst/>
              </a:rPr>
              <a:t>n.d.</a:t>
            </a:r>
            <a:r>
              <a:rPr lang="en-US" dirty="0">
                <a:effectLst/>
              </a:rPr>
              <a:t>). Retrieved July 14, 2020, from https://www.dnb.com/business-directory/company-profiles.t-mobile_us_inc.86207db06c288e70358385cb1bea8cf9.html</a:t>
            </a:r>
          </a:p>
          <a:p>
            <a:endParaRPr lang="en-US" dirty="0"/>
          </a:p>
        </p:txBody>
      </p:sp>
    </p:spTree>
    <p:extLst>
      <p:ext uri="{BB962C8B-B14F-4D97-AF65-F5344CB8AC3E}">
        <p14:creationId xmlns:p14="http://schemas.microsoft.com/office/powerpoint/2010/main" val="324940612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xmlns="" name="Slate" id="{C3F70B94-7CE9-428E-ADC1-3269CC2C3385}" vid="{FF747C5C-A8E8-4833-9E55-3D08FE4E487A}"/>
    </a:ext>
  </a:extLst>
</a:theme>
</file>

<file path=docProps/app.xml><?xml version="1.0" encoding="utf-8"?>
<Properties xmlns="http://schemas.openxmlformats.org/officeDocument/2006/extended-properties" xmlns:vt="http://schemas.openxmlformats.org/officeDocument/2006/docPropsVTypes">
  <Template/>
  <TotalTime>349</TotalTime>
  <Words>806</Words>
  <Application>Microsoft Office PowerPoint</Application>
  <PresentationFormat>Custom</PresentationFormat>
  <Paragraphs>47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Slate</vt:lpstr>
      <vt:lpstr>T-Mobile Industry</vt:lpstr>
      <vt:lpstr>PowerPoint Presentation</vt:lpstr>
      <vt:lpstr>ABOUT THE COMPANY</vt:lpstr>
      <vt:lpstr>STRENGTHS </vt:lpstr>
      <vt:lpstr>PowerPoint Presentation</vt:lpstr>
      <vt:lpstr>WEAKNESSES</vt:lpstr>
      <vt:lpstr>PowerPoint Presentation</vt:lpstr>
      <vt:lpstr>OPPORTUNITIES </vt:lpstr>
      <vt:lpstr>PowerPoint Presentation</vt:lpstr>
      <vt:lpstr>THREATS</vt:lpstr>
      <vt:lpstr>PowerPoint Presentation</vt:lpstr>
      <vt:lpstr>STRATEGIC PLANS</vt:lpstr>
      <vt:lpstr>PowerPoint Presentation</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T-Mobile Industry</dc:title>
  <dc:creator>mike mwangi</dc:creator>
  <cp:lastModifiedBy>Kamande</cp:lastModifiedBy>
  <cp:revision>38</cp:revision>
  <dcterms:created xsi:type="dcterms:W3CDTF">2020-07-14T12:49:32Z</dcterms:created>
  <dcterms:modified xsi:type="dcterms:W3CDTF">2020-07-14T21:59:13Z</dcterms:modified>
</cp:coreProperties>
</file>